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5" r:id="rId2"/>
    <p:sldId id="284" r:id="rId3"/>
    <p:sldId id="257" r:id="rId4"/>
    <p:sldId id="285" r:id="rId5"/>
    <p:sldId id="281" r:id="rId6"/>
    <p:sldId id="286" r:id="rId7"/>
    <p:sldId id="279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isenta Misevičiūtė" initials="M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65034448818901E-2"/>
          <c:y val="0.11596559295700322"/>
          <c:w val="0.89844746555118116"/>
          <c:h val="0.716787980408772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355453217523569E-3"/>
                  <c:y val="-2.77846651984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53562503085073E-2"/>
                  <c:y val="-4.6307775330717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97165939351613E-2"/>
                  <c:y val="-4.630777533071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049777966284513E-2"/>
                  <c:y val="-5.5569330396861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762571093751516E-2"/>
                  <c:y val="-5.556933039686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254399997074894E-3"/>
                  <c:y val="-6.946166299607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664716</c:v>
                </c:pt>
                <c:pt idx="1">
                  <c:v>643440</c:v>
                </c:pt>
                <c:pt idx="2">
                  <c:v>630603</c:v>
                </c:pt>
                <c:pt idx="3">
                  <c:v>617152</c:v>
                </c:pt>
                <c:pt idx="4">
                  <c:v>602923</c:v>
                </c:pt>
                <c:pt idx="5">
                  <c:v>581241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54368"/>
        <c:axId val="58156160"/>
      </c:lineChart>
      <c:catAx>
        <c:axId val="581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8156160"/>
        <c:crosses val="autoZero"/>
        <c:auto val="1"/>
        <c:lblAlgn val="ctr"/>
        <c:lblOffset val="100"/>
        <c:noMultiLvlLbl val="0"/>
      </c:catAx>
      <c:valAx>
        <c:axId val="5815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81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400" b="1" dirty="0" smtClean="0">
                <a:solidFill>
                  <a:schemeClr val="bg2">
                    <a:lumMod val="50000"/>
                  </a:schemeClr>
                </a:solidFill>
              </a:rPr>
              <a:t>Jauni</a:t>
            </a:r>
            <a:r>
              <a:rPr lang="lt-LT" sz="1400" b="1" baseline="0" dirty="0" smtClean="0">
                <a:solidFill>
                  <a:schemeClr val="bg2">
                    <a:lumMod val="50000"/>
                  </a:schemeClr>
                </a:solidFill>
              </a:rPr>
              <a:t> žmonės (14 – 29 m.) pagal lytį 2016 m.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573290686969985"/>
          <c:y val="1.50877764062817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Vyrai</c:v>
                </c:pt>
                <c:pt idx="1">
                  <c:v>Moterys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51.3</c:v>
                </c:pt>
                <c:pt idx="1">
                  <c:v>48.7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Savivaldybės pagal didžiausią ir mažiausią jaunimo (14 - 29 m.) dalį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1400" b="1" i="0" baseline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lyginant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i="0" baseline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su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i="0" baseline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savivaldybės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i="0" baseline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gyventojų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i="0" baseline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skaičiumi</a:t>
            </a:r>
            <a:r>
              <a:rPr lang="en-US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lt-LT" sz="1400" b="1" i="0" baseline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2016 m., proc.</a:t>
            </a:r>
            <a:endParaRPr lang="lt-LT" sz="1600" b="1" dirty="0" smtClean="0">
              <a:solidFill>
                <a:schemeClr val="bg2">
                  <a:lumMod val="50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Šilalės r.</c:v>
                </c:pt>
                <c:pt idx="1">
                  <c:v>Kalvarijos</c:v>
                </c:pt>
                <c:pt idx="2">
                  <c:v>Šakių r.</c:v>
                </c:pt>
                <c:pt idx="3">
                  <c:v>Kaišiadorių r.</c:v>
                </c:pt>
                <c:pt idx="4">
                  <c:v>Šilutės r.</c:v>
                </c:pt>
                <c:pt idx="5">
                  <c:v>Skuodo r.</c:v>
                </c:pt>
                <c:pt idx="6">
                  <c:v>Vilkaviškio r.</c:v>
                </c:pt>
                <c:pt idx="7">
                  <c:v>Pasvalio r.</c:v>
                </c:pt>
                <c:pt idx="8">
                  <c:v>Telšių r.</c:v>
                </c:pt>
                <c:pt idx="9">
                  <c:v>Jonavos r.</c:v>
                </c:pt>
                <c:pt idx="10">
                  <c:v>Anykščių r.</c:v>
                </c:pt>
                <c:pt idx="11">
                  <c:v>Panevėžio m.</c:v>
                </c:pt>
                <c:pt idx="12">
                  <c:v>Rokiškio r.</c:v>
                </c:pt>
                <c:pt idx="13">
                  <c:v>Utenos r.</c:v>
                </c:pt>
                <c:pt idx="14">
                  <c:v>Ukmergės r.</c:v>
                </c:pt>
                <c:pt idx="15">
                  <c:v>Švenčionių r.</c:v>
                </c:pt>
                <c:pt idx="16">
                  <c:v>Zarasų r.</c:v>
                </c:pt>
                <c:pt idx="17">
                  <c:v>Druskininkų</c:v>
                </c:pt>
                <c:pt idx="18">
                  <c:v>Palangos m.</c:v>
                </c:pt>
                <c:pt idx="19">
                  <c:v>Visagino</c:v>
                </c:pt>
              </c:strCache>
            </c:strRef>
          </c:cat>
          <c:val>
            <c:numRef>
              <c:f>Sheet1!$B$2:$B$21</c:f>
              <c:numCache>
                <c:formatCode>0.00</c:formatCode>
                <c:ptCount val="20"/>
                <c:pt idx="0">
                  <c:v>23.78</c:v>
                </c:pt>
                <c:pt idx="1">
                  <c:v>22.28</c:v>
                </c:pt>
                <c:pt idx="2">
                  <c:v>22.23</c:v>
                </c:pt>
                <c:pt idx="3">
                  <c:v>21.9</c:v>
                </c:pt>
                <c:pt idx="4">
                  <c:v>21.89</c:v>
                </c:pt>
                <c:pt idx="5">
                  <c:v>21.7</c:v>
                </c:pt>
                <c:pt idx="6">
                  <c:v>21.43</c:v>
                </c:pt>
                <c:pt idx="7">
                  <c:v>21.25</c:v>
                </c:pt>
                <c:pt idx="8">
                  <c:v>21.2</c:v>
                </c:pt>
                <c:pt idx="9">
                  <c:v>20.75</c:v>
                </c:pt>
                <c:pt idx="10">
                  <c:v>19.38</c:v>
                </c:pt>
                <c:pt idx="11">
                  <c:v>19.27</c:v>
                </c:pt>
                <c:pt idx="12">
                  <c:v>19.149999999999999</c:v>
                </c:pt>
                <c:pt idx="13">
                  <c:v>19.09</c:v>
                </c:pt>
                <c:pt idx="14">
                  <c:v>19.05</c:v>
                </c:pt>
                <c:pt idx="15">
                  <c:v>19.05</c:v>
                </c:pt>
                <c:pt idx="16">
                  <c:v>18.95</c:v>
                </c:pt>
                <c:pt idx="17">
                  <c:v>18.91</c:v>
                </c:pt>
                <c:pt idx="18">
                  <c:v>16.98</c:v>
                </c:pt>
                <c:pt idx="19">
                  <c:v>15.34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765760"/>
        <c:axId val="133793280"/>
      </c:barChart>
      <c:catAx>
        <c:axId val="13376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793280"/>
        <c:crosses val="autoZero"/>
        <c:auto val="1"/>
        <c:lblAlgn val="ctr"/>
        <c:lblOffset val="100"/>
        <c:noMultiLvlLbl val="0"/>
      </c:catAx>
      <c:valAx>
        <c:axId val="13379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5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76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 smtClean="0">
                <a:effectLst/>
              </a:rPr>
              <a:t>Jaunų žmonių (18 – 24 m.) aktyvumas LR Seimo rinkimuose 2012 – 2016 m.</a:t>
            </a:r>
            <a:endParaRPr lang="lt-LT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228450763310631E-2"/>
          <c:y val="0.32206369442805027"/>
          <c:w val="0.89381204366716416"/>
          <c:h val="0.4743023248487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Pirmas 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38.1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246400"/>
        <c:axId val="134249088"/>
      </c:barChart>
      <c:catAx>
        <c:axId val="1342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4249088"/>
        <c:crosses val="autoZero"/>
        <c:auto val="1"/>
        <c:lblAlgn val="ctr"/>
        <c:lblOffset val="100"/>
        <c:noMultiLvlLbl val="0"/>
      </c:catAx>
      <c:valAx>
        <c:axId val="1342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424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0.22891</cdr:x>
      <cdr:y>0.02471</cdr:y>
    </cdr:from>
    <cdr:to>
      <cdr:x>0.89421</cdr:x>
      <cdr:y>0.10502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2113" y="73891"/>
          <a:ext cx="3639128" cy="240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46A2-CC45-48F4-A499-7300C790127E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20BF-D286-4E6E-A617-6E21C04B92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075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0" i="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581 241</a:t>
            </a:r>
            <a:endParaRPr lang="lt-LT" sz="120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655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Pasvalys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818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38,1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66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23+11+19+5+3+53=114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703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3139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84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87 </a:t>
            </a:r>
            <a:r>
              <a:rPr lang="en-GB" dirty="0" err="1" smtClean="0"/>
              <a:t>pateikti</a:t>
            </a:r>
            <a:r>
              <a:rPr lang="en-GB" dirty="0" smtClean="0"/>
              <a:t>, 75 </a:t>
            </a:r>
            <a:r>
              <a:rPr lang="en-GB" dirty="0" err="1" smtClean="0"/>
              <a:t>atsi</a:t>
            </a:r>
            <a:r>
              <a:rPr lang="lt-LT" dirty="0" smtClean="0"/>
              <a:t>žvelgti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730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325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920BF-D286-4E6E-A617-6E21C04B92DC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03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340DE4-B60A-4A78-B07C-DAE96DA987F1}" type="datetimeFigureOut">
              <a:rPr lang="lt-LT" smtClean="0"/>
              <a:t>2017.03.23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89CB1C-009C-4610-86F8-0D08B92C41A1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69377" y="2469696"/>
            <a:ext cx="10515600" cy="1652361"/>
          </a:xfrm>
        </p:spPr>
        <p:txBody>
          <a:bodyPr/>
          <a:lstStyle/>
          <a:p>
            <a:pPr algn="ctr"/>
            <a:r>
              <a:rPr lang="lt-LT" b="1" dirty="0" smtClean="0">
                <a:latin typeface="+mn-lt"/>
              </a:rPr>
              <a:t>JAUNAS ŽMOGUS JAUNIMO POLITIKOJE</a:t>
            </a:r>
            <a:r>
              <a:rPr lang="lt-LT" b="1" dirty="0">
                <a:latin typeface="+mn-lt"/>
              </a:rPr>
              <a:t/>
            </a:r>
            <a:br>
              <a:rPr lang="lt-LT" b="1" dirty="0">
                <a:latin typeface="+mn-lt"/>
              </a:rPr>
            </a:br>
            <a:endParaRPr lang="lt-LT" b="1" dirty="0">
              <a:latin typeface="+mn-lt"/>
            </a:endParaRPr>
          </a:p>
        </p:txBody>
      </p:sp>
      <p:sp>
        <p:nvSpPr>
          <p:cNvPr id="4" name="Pavadinimas 1"/>
          <p:cNvSpPr txBox="1">
            <a:spLocks/>
          </p:cNvSpPr>
          <p:nvPr/>
        </p:nvSpPr>
        <p:spPr>
          <a:xfrm>
            <a:off x="290286" y="5050972"/>
            <a:ext cx="11551891" cy="164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cap="none" dirty="0" smtClean="0">
                <a:latin typeface="+mn-lt"/>
              </a:rPr>
              <a:t>Vydūnas </a:t>
            </a:r>
            <a:r>
              <a:rPr lang="en-GB" cap="none" dirty="0" smtClean="0">
                <a:latin typeface="+mn-lt"/>
              </a:rPr>
              <a:t>T</a:t>
            </a:r>
            <a:r>
              <a:rPr lang="lt-LT" cap="none" dirty="0" smtClean="0">
                <a:latin typeface="+mn-lt"/>
              </a:rPr>
              <a:t>rapinskas</a:t>
            </a:r>
          </a:p>
          <a:p>
            <a:r>
              <a:rPr lang="en-GB" cap="none" dirty="0" smtClean="0">
                <a:latin typeface="+mn-lt"/>
              </a:rPr>
              <a:t>2017 m. </a:t>
            </a:r>
            <a:r>
              <a:rPr lang="en-GB" cap="none" dirty="0" err="1" smtClean="0">
                <a:latin typeface="+mn-lt"/>
              </a:rPr>
              <a:t>kovo</a:t>
            </a:r>
            <a:r>
              <a:rPr lang="en-GB" cap="none" dirty="0" smtClean="0">
                <a:latin typeface="+mn-lt"/>
              </a:rPr>
              <a:t> 23 d.</a:t>
            </a:r>
          </a:p>
          <a:p>
            <a:r>
              <a:rPr lang="lt-LT" cap="none" dirty="0" smtClean="0">
                <a:latin typeface="+mn-lt"/>
              </a:rPr>
              <a:t>Rokiškis</a:t>
            </a:r>
            <a:r>
              <a:rPr lang="lt-LT" b="1" dirty="0" smtClean="0"/>
              <a:t/>
            </a:r>
            <a:br>
              <a:rPr lang="lt-LT" b="1" dirty="0" smtClean="0"/>
            </a:br>
            <a:endParaRPr lang="lt-LT" b="1" dirty="0"/>
          </a:p>
        </p:txBody>
      </p:sp>
      <p:pic>
        <p:nvPicPr>
          <p:cNvPr id="5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8" y="351246"/>
            <a:ext cx="2675348" cy="10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Kaip</a:t>
            </a:r>
            <a:r>
              <a:rPr lang="en-GB" dirty="0" smtClean="0"/>
              <a:t> </a:t>
            </a:r>
            <a:r>
              <a:rPr lang="en-GB" dirty="0" err="1" smtClean="0"/>
              <a:t>manote</a:t>
            </a:r>
            <a:r>
              <a:rPr lang="en-GB" dirty="0" smtClean="0"/>
              <a:t>, </a:t>
            </a:r>
            <a:r>
              <a:rPr lang="lt-LT" dirty="0" smtClean="0"/>
              <a:t>į </a:t>
            </a:r>
            <a:r>
              <a:rPr lang="en-GB" dirty="0" err="1" smtClean="0"/>
              <a:t>kiek</a:t>
            </a:r>
            <a:r>
              <a:rPr lang="en-GB" dirty="0" smtClean="0"/>
              <a:t> </a:t>
            </a:r>
            <a:r>
              <a:rPr lang="lt-LT" dirty="0" smtClean="0"/>
              <a:t>SJRT </a:t>
            </a:r>
            <a:r>
              <a:rPr lang="lt-LT" dirty="0"/>
              <a:t>pasiūlymų (rekomendacijų</a:t>
            </a:r>
            <a:r>
              <a:rPr lang="lt-LT" dirty="0" smtClean="0"/>
              <a:t>)</a:t>
            </a:r>
            <a:r>
              <a:rPr lang="en-US" dirty="0" smtClean="0"/>
              <a:t> 2016 m.</a:t>
            </a:r>
            <a:r>
              <a:rPr lang="lt-LT" dirty="0" smtClean="0"/>
              <a:t> atsižvelgė </a:t>
            </a:r>
            <a:r>
              <a:rPr lang="lt-LT" dirty="0"/>
              <a:t>savivaldybės </a:t>
            </a:r>
            <a:r>
              <a:rPr lang="lt-LT" dirty="0" smtClean="0"/>
              <a:t>tarybos?</a:t>
            </a:r>
            <a:endParaRPr lang="lt-LT" dirty="0"/>
          </a:p>
        </p:txBody>
      </p:sp>
      <p:pic>
        <p:nvPicPr>
          <p:cNvPr id="1026" name="Picture 2" descr="C:\Users\JRD\Desktop\foto\Tolerancija\DSC_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1652065"/>
            <a:ext cx="7476182" cy="49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Kaip manote, </a:t>
            </a:r>
            <a:r>
              <a:rPr lang="lt-LT" dirty="0" smtClean="0"/>
              <a:t>į kiek Komisijų</a:t>
            </a:r>
            <a:r>
              <a:rPr lang="lt-LT" dirty="0"/>
              <a:t>, komitetų, darbo </a:t>
            </a:r>
            <a:r>
              <a:rPr lang="lt-LT" dirty="0" smtClean="0"/>
              <a:t>grupių lietuvoje per </a:t>
            </a:r>
            <a:r>
              <a:rPr lang="en-GB" dirty="0" smtClean="0"/>
              <a:t>2016 m. </a:t>
            </a:r>
            <a:r>
              <a:rPr lang="en-GB" dirty="0" err="1" smtClean="0"/>
              <a:t>buvo</a:t>
            </a:r>
            <a:r>
              <a:rPr lang="en-GB" dirty="0" smtClean="0"/>
              <a:t> </a:t>
            </a:r>
            <a:r>
              <a:rPr lang="lt-LT" dirty="0" smtClean="0"/>
              <a:t>įtraukti </a:t>
            </a:r>
            <a:r>
              <a:rPr lang="lt-LT" dirty="0"/>
              <a:t>jaunimo atstovai (14 – 29 m.) jaunimui aktualiems klausimams </a:t>
            </a:r>
            <a:r>
              <a:rPr lang="lt-LT" dirty="0" smtClean="0"/>
              <a:t>nagrinėti</a:t>
            </a:r>
            <a:r>
              <a:rPr lang="en-GB" dirty="0"/>
              <a:t>?</a:t>
            </a:r>
            <a:endParaRPr lang="lt-LT" dirty="0"/>
          </a:p>
        </p:txBody>
      </p:sp>
      <p:pic>
        <p:nvPicPr>
          <p:cNvPr id="2050" name="Picture 2" descr="C:\Users\JRD\Downloads\12166047_1045387308838753_3726417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2" y="1945177"/>
            <a:ext cx="6206837" cy="46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Jaunas</a:t>
            </a:r>
            <a:r>
              <a:rPr lang="en-GB" dirty="0" smtClean="0"/>
              <a:t> </a:t>
            </a:r>
            <a:r>
              <a:rPr lang="lt-LT" dirty="0" smtClean="0"/>
              <a:t>žmogus – įvairiose srityse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374073" y="1693316"/>
            <a:ext cx="1143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/>
              <a:t>1) pilietiškumo ugdymo ir karo prievolės atlikimo;</a:t>
            </a:r>
          </a:p>
          <a:p>
            <a:r>
              <a:rPr lang="lt-LT" sz="2800" dirty="0"/>
              <a:t>2) švietimo, mokymo, mokslo, studijų ir ugdymo;</a:t>
            </a:r>
          </a:p>
          <a:p>
            <a:r>
              <a:rPr lang="lt-LT" sz="2800" dirty="0"/>
              <a:t>3) neformalaus ugdymo;</a:t>
            </a:r>
          </a:p>
          <a:p>
            <a:r>
              <a:rPr lang="lt-LT" sz="2800" dirty="0"/>
              <a:t>4) darbo ir užimtumo;</a:t>
            </a:r>
          </a:p>
          <a:p>
            <a:r>
              <a:rPr lang="lt-LT" sz="2800" dirty="0"/>
              <a:t>5) apsirūpinimo būstu;</a:t>
            </a:r>
          </a:p>
          <a:p>
            <a:r>
              <a:rPr lang="lt-LT" sz="2800" dirty="0"/>
              <a:t>6) laisvalaikio, poilsio, kūrybos ir kultūros;</a:t>
            </a:r>
          </a:p>
          <a:p>
            <a:r>
              <a:rPr lang="lt-LT" sz="2800" dirty="0"/>
              <a:t>7) socialinės ir sveikatos apsaugos;</a:t>
            </a:r>
          </a:p>
          <a:p>
            <a:r>
              <a:rPr lang="lt-LT" sz="2800" dirty="0"/>
              <a:t>8) sveikatingumo, kūno kultūros ir sporto;</a:t>
            </a:r>
          </a:p>
          <a:p>
            <a:r>
              <a:rPr lang="lt-LT" sz="2800" dirty="0"/>
              <a:t>9) narkomanijos ir kitų priklausomybės formų prevencijos</a:t>
            </a:r>
            <a:r>
              <a:rPr lang="lt-LT" sz="2800" dirty="0" smtClean="0"/>
              <a:t>;</a:t>
            </a:r>
            <a:endParaRPr lang="lt-LT" sz="2800" dirty="0"/>
          </a:p>
          <a:p>
            <a:r>
              <a:rPr lang="lt-LT" sz="2800" dirty="0"/>
              <a:t>10) nusikalstamumo prevencijos;</a:t>
            </a:r>
          </a:p>
          <a:p>
            <a:r>
              <a:rPr lang="lt-LT" sz="2800" dirty="0"/>
              <a:t>11) kitose įstatymų ir kitų teisės aktų nustatytose srityse.</a:t>
            </a:r>
          </a:p>
        </p:txBody>
      </p:sp>
    </p:spTree>
    <p:extLst>
      <p:ext uri="{BB962C8B-B14F-4D97-AF65-F5344CB8AC3E}">
        <p14:creationId xmlns:p14="http://schemas.microsoft.com/office/powerpoint/2010/main" val="39193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 m. JRD </a:t>
            </a:r>
            <a:r>
              <a:rPr lang="en-GB" dirty="0" err="1" smtClean="0"/>
              <a:t>prioritetai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Savanoryst</a:t>
            </a:r>
            <a:r>
              <a:rPr lang="lt-LT" sz="3600" dirty="0" smtClean="0"/>
              <a:t>ė</a:t>
            </a:r>
          </a:p>
          <a:p>
            <a:r>
              <a:rPr lang="lt-LT" sz="3600" dirty="0" smtClean="0"/>
              <a:t>Pilietiškumas</a:t>
            </a:r>
          </a:p>
          <a:p>
            <a:r>
              <a:rPr lang="lt-LT" sz="3600" dirty="0" smtClean="0"/>
              <a:t>Darbas su jaunimu</a:t>
            </a:r>
          </a:p>
          <a:p>
            <a:r>
              <a:rPr lang="lt-LT" sz="3600" dirty="0" smtClean="0"/>
              <a:t>Jaunimo garantijų iniciatyvos įgyvendinimas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4430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25" y="2819064"/>
            <a:ext cx="11014229" cy="1039427"/>
          </a:xfrm>
        </p:spPr>
        <p:txBody>
          <a:bodyPr/>
          <a:lstStyle/>
          <a:p>
            <a:r>
              <a:rPr lang="en-GB" dirty="0" err="1" smtClean="0"/>
              <a:t>grA</a:t>
            </a:r>
            <a:r>
              <a:rPr lang="lt-LT" dirty="0" smtClean="0"/>
              <a:t>ŽIOS DIENOS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07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7" y="408373"/>
            <a:ext cx="11451770" cy="1333341"/>
          </a:xfrm>
        </p:spPr>
        <p:txBody>
          <a:bodyPr>
            <a:normAutofit/>
          </a:bodyPr>
          <a:lstStyle/>
          <a:p>
            <a:r>
              <a:rPr lang="lt-LT" dirty="0" smtClean="0"/>
              <a:t>Kaip manote, kiek jaunų žmonių šiuo metu gyvena lietuvoje? </a:t>
            </a:r>
            <a:endParaRPr lang="lt-LT" dirty="0"/>
          </a:p>
        </p:txBody>
      </p:sp>
      <p:pic>
        <p:nvPicPr>
          <p:cNvPr id="1026" name="Picture 2" descr="\\server\shares\Registras\NUOTRAUKOS, VIDEO\Formali veikla_FOTO\2014 10 08_SJRT forumas LR Seime\22. RJO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19798"/>
            <a:ext cx="7024914" cy="46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80273" y="246746"/>
            <a:ext cx="5102353" cy="418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DEMOGRAFIJA</a:t>
            </a:r>
            <a:endParaRPr lang="lt-LT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Lentelė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16182"/>
              </p:ext>
            </p:extLst>
          </p:nvPr>
        </p:nvGraphicFramePr>
        <p:xfrm>
          <a:off x="5689601" y="288382"/>
          <a:ext cx="6162040" cy="2614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611"/>
                <a:gridCol w="1221821"/>
                <a:gridCol w="1222536"/>
                <a:gridCol w="1222536"/>
                <a:gridCol w="1222536"/>
              </a:tblGrid>
              <a:tr h="33385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Jaunų žmonių (</a:t>
                      </a:r>
                      <a:r>
                        <a:rPr lang="lt-LT" sz="1200" dirty="0" smtClean="0">
                          <a:effectLst/>
                        </a:rPr>
                        <a:t>14 – 29 </a:t>
                      </a:r>
                      <a:r>
                        <a:rPr lang="lt-LT" sz="1200" dirty="0">
                          <a:effectLst/>
                        </a:rPr>
                        <a:t>m.) skaičius </a:t>
                      </a:r>
                      <a:r>
                        <a:rPr lang="lt-LT" sz="1200" dirty="0" smtClean="0">
                          <a:effectLst/>
                        </a:rPr>
                        <a:t>2011 – 2016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3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</a:rPr>
                        <a:t>14 – 19 </a:t>
                      </a:r>
                      <a:r>
                        <a:rPr lang="lt-LT" sz="1200" dirty="0">
                          <a:effectLst/>
                        </a:rPr>
                        <a:t>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</a:rPr>
                        <a:t>20 – 24 </a:t>
                      </a:r>
                      <a:r>
                        <a:rPr lang="lt-LT" sz="1200" dirty="0">
                          <a:effectLst/>
                        </a:rPr>
                        <a:t>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</a:rPr>
                        <a:t>25 – 29 </a:t>
                      </a:r>
                      <a:r>
                        <a:rPr lang="lt-LT" sz="1200" dirty="0">
                          <a:effectLst/>
                        </a:rPr>
                        <a:t>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</a:rPr>
                        <a:t>14 – 29 </a:t>
                      </a:r>
                      <a:r>
                        <a:rPr lang="lt-LT" sz="1200" dirty="0">
                          <a:effectLst/>
                        </a:rPr>
                        <a:t>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2011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tx1"/>
                          </a:solidFill>
                          <a:effectLst/>
                        </a:rPr>
                        <a:t>251 762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218 764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194 190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664 716</a:t>
                      </a:r>
                      <a:endParaRPr lang="lt-L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2012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  <a:r>
                        <a:rPr lang="lt-LT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372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214 721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192 347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643 440</a:t>
                      </a:r>
                      <a:endParaRPr lang="lt-L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2013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221 066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214 878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194 659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630 603</a:t>
                      </a:r>
                      <a:endParaRPr lang="lt-L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2014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209 647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213 059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194 446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617 152</a:t>
                      </a:r>
                      <a:endParaRPr lang="lt-L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2015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200 419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207 167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195 337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602 923</a:t>
                      </a:r>
                      <a:endParaRPr lang="lt-L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0">
                <a:tc>
                  <a:txBody>
                    <a:bodyPr/>
                    <a:lstStyle/>
                    <a:p>
                      <a:r>
                        <a:rPr lang="lt-LT" sz="1200" b="1" dirty="0" smtClean="0"/>
                        <a:t>2016 m.</a:t>
                      </a:r>
                      <a:endParaRPr lang="lt-LT" sz="1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189 485</a:t>
                      </a:r>
                      <a:endParaRPr lang="lt-L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195 863</a:t>
                      </a:r>
                      <a:endParaRPr lang="lt-L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195 893</a:t>
                      </a:r>
                      <a:endParaRPr lang="lt-L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581 241</a:t>
                      </a:r>
                      <a:endParaRPr lang="lt-LT" sz="1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Suapvalintas stačiakampis 13"/>
          <p:cNvSpPr/>
          <p:nvPr/>
        </p:nvSpPr>
        <p:spPr>
          <a:xfrm>
            <a:off x="380273" y="926010"/>
            <a:ext cx="4572000" cy="2827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lt-LT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Per </a:t>
            </a:r>
            <a:r>
              <a:rPr lang="lt-LT" dirty="0">
                <a:solidFill>
                  <a:schemeClr val="tx1"/>
                </a:solidFill>
              </a:rPr>
              <a:t>penkmetį jaunų žmonių skaičius sumažėjo beveik </a:t>
            </a:r>
            <a:r>
              <a:rPr lang="lt-LT" dirty="0" smtClean="0">
                <a:solidFill>
                  <a:schemeClr val="tx1"/>
                </a:solidFill>
              </a:rPr>
              <a:t>83 </a:t>
            </a:r>
            <a:r>
              <a:rPr lang="lt-LT" dirty="0">
                <a:solidFill>
                  <a:schemeClr val="tx1"/>
                </a:solidFill>
              </a:rPr>
              <a:t>tūkst</a:t>
            </a:r>
            <a:r>
              <a:rPr lang="lt-LT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2016 m. pradžioje Lietuvoje gyveno       581 241 jaunuolis.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2016 m. jauni žmonės sudarė 20,1</a:t>
            </a:r>
            <a:r>
              <a:rPr lang="lt-LT" b="1" u="sng" dirty="0" smtClean="0">
                <a:solidFill>
                  <a:srgbClr val="FF0000"/>
                </a:solidFill>
              </a:rPr>
              <a:t> </a:t>
            </a:r>
            <a:r>
              <a:rPr lang="lt-LT" dirty="0" smtClean="0">
                <a:solidFill>
                  <a:schemeClr val="tx1"/>
                </a:solidFill>
              </a:rPr>
              <a:t>proc. visų šalies gyventojų.</a:t>
            </a:r>
            <a:endParaRPr lang="lt-LT" dirty="0">
              <a:solidFill>
                <a:schemeClr val="tx1"/>
              </a:solidFill>
            </a:endParaRPr>
          </a:p>
          <a:p>
            <a:pPr algn="just"/>
            <a:endParaRPr lang="lt-LT" dirty="0" smtClean="0">
              <a:solidFill>
                <a:schemeClr val="tx1"/>
              </a:solidFill>
            </a:endParaRPr>
          </a:p>
          <a:p>
            <a:pPr algn="just"/>
            <a:endParaRPr lang="lt-LT" dirty="0">
              <a:solidFill>
                <a:schemeClr val="tx1"/>
              </a:solidFill>
            </a:endParaRPr>
          </a:p>
          <a:p>
            <a:pPr algn="just"/>
            <a:endParaRPr lang="lt-LT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 title="Jaunų žmonių (15-29 m.) skaičius 2011-2016 m."/>
          <p:cNvGraphicFramePr/>
          <p:nvPr>
            <p:extLst>
              <p:ext uri="{D42A27DB-BD31-4B8C-83A1-F6EECF244321}">
                <p14:modId xmlns:p14="http://schemas.microsoft.com/office/powerpoint/2010/main" val="965118662"/>
              </p:ext>
            </p:extLst>
          </p:nvPr>
        </p:nvGraphicFramePr>
        <p:xfrm>
          <a:off x="5564323" y="3239588"/>
          <a:ext cx="5469891" cy="299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81751" y="310025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>
                <a:solidFill>
                  <a:schemeClr val="bg2">
                    <a:lumMod val="50000"/>
                  </a:schemeClr>
                </a:solidFill>
              </a:rPr>
              <a:t>Jaunų žmonių (</a:t>
            </a:r>
            <a:r>
              <a:rPr lang="lt-LT" sz="1400" b="1" dirty="0" smtClean="0">
                <a:solidFill>
                  <a:schemeClr val="bg2">
                    <a:lumMod val="50000"/>
                  </a:schemeClr>
                </a:solidFill>
              </a:rPr>
              <a:t>14 – 29 </a:t>
            </a:r>
            <a:r>
              <a:rPr lang="lt-LT" sz="1400" b="1" dirty="0">
                <a:solidFill>
                  <a:schemeClr val="bg2">
                    <a:lumMod val="50000"/>
                  </a:schemeClr>
                </a:solidFill>
              </a:rPr>
              <a:t>m.) skaičius </a:t>
            </a:r>
            <a:r>
              <a:rPr lang="lt-LT" sz="1400" b="1" dirty="0" smtClean="0">
                <a:solidFill>
                  <a:schemeClr val="bg2">
                    <a:lumMod val="50000"/>
                  </a:schemeClr>
                </a:solidFill>
              </a:rPr>
              <a:t>2011 - 2016 </a:t>
            </a:r>
            <a:r>
              <a:rPr lang="lt-LT" sz="1400" b="1" dirty="0">
                <a:solidFill>
                  <a:schemeClr val="bg2">
                    <a:lumMod val="50000"/>
                  </a:schemeClr>
                </a:solidFill>
              </a:rPr>
              <a:t>m.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3053118"/>
              </p:ext>
            </p:extLst>
          </p:nvPr>
        </p:nvGraphicFramePr>
        <p:xfrm>
          <a:off x="225423" y="3989052"/>
          <a:ext cx="4881699" cy="252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42" y="306773"/>
            <a:ext cx="11014229" cy="160911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Kaip manote, kuri iš šiandien susirinkusių savivaldybių, pirmauja pagal jaunimo dalį (lyginant su savivaldybės gyventojų skaičiumi)?</a:t>
            </a:r>
            <a:endParaRPr lang="lt-LT" dirty="0"/>
          </a:p>
        </p:txBody>
      </p:sp>
      <p:pic>
        <p:nvPicPr>
          <p:cNvPr id="2050" name="Picture 2" descr="\\server\shares\Registras\NUOTRAUKOS, VIDEO\Formali veikla_FOTO\2014 10 08_SJRT forumas LR Seime\SJRT_Pasval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104571"/>
            <a:ext cx="6342516" cy="42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253637" y="1173019"/>
            <a:ext cx="4572000" cy="4037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Didžiausia jaunimo dalimi išsiskyrė Šilalės r., Kalvarijos, Šakių r., Kaišiadorių, Šilutės r. savivaldybės.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Mažiausia jaunimo dalimi išsiskyrė Visagino, Palangos m., Druskininkų, Zarasų r., Švenčionių r. savivaldybės.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Skirtumas tarp didžiausios jaunimo dalimi savivaldybės (Šilalės sav., 23,78 proc.) ir mažiausios (Visagino, 15,34 proc.) yra 8,44 proc.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1" y="200299"/>
            <a:ext cx="5102353" cy="418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DEMOGRAFIJA</a:t>
            </a:r>
            <a:endParaRPr lang="lt-LT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64644490"/>
              </p:ext>
            </p:extLst>
          </p:nvPr>
        </p:nvGraphicFramePr>
        <p:xfrm>
          <a:off x="5102353" y="719666"/>
          <a:ext cx="6451473" cy="604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963995" y="3913251"/>
            <a:ext cx="6728188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7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Kaip manote, kiek procentų jaunų žmonių, dalyvavo seimo rinkimuose </a:t>
            </a:r>
            <a:r>
              <a:rPr lang="en-GB" dirty="0" smtClean="0"/>
              <a:t>2016 m.?</a:t>
            </a:r>
            <a:endParaRPr lang="lt-LT" dirty="0"/>
          </a:p>
        </p:txBody>
      </p:sp>
      <p:pic>
        <p:nvPicPr>
          <p:cNvPr id="3074" name="Picture 2" descr="\\server\shares\Registras\NUOTRAUKOS, VIDEO\Formali veikla_FOTO\2014 10 08_SJRT forumas LR Seime\SJRT_Panevesio 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77" y="1904812"/>
            <a:ext cx="6851196" cy="45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7" y="5765074"/>
            <a:ext cx="2675348" cy="1092926"/>
          </a:xfrm>
          <a:prstGeom prst="rect">
            <a:avLst/>
          </a:prstGeom>
        </p:spPr>
      </p:pic>
      <p:sp>
        <p:nvSpPr>
          <p:cNvPr id="14" name="Suapvalintas stačiakampis 13"/>
          <p:cNvSpPr/>
          <p:nvPr/>
        </p:nvSpPr>
        <p:spPr>
          <a:xfrm>
            <a:off x="385900" y="1889800"/>
            <a:ext cx="4572000" cy="2699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lt-LT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LR Seimo rinkimuose dalyvavo 2 kartus daugiau jaunų žmonių lyginant su 2012 m.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t-LT" dirty="0" smtClean="0">
                <a:solidFill>
                  <a:schemeClr val="tx1"/>
                </a:solidFill>
              </a:rPr>
              <a:t>2016 m. rinkimų aktyvumas buvo didesnis nei 2014 m. Europos Parlamento bei LR Prezidento (37 proc.) ir 2015 m. Savivaldos (31 proc.) rinkimų.</a:t>
            </a:r>
            <a:endParaRPr lang="lt-LT" dirty="0">
              <a:solidFill>
                <a:schemeClr val="tx1"/>
              </a:solidFill>
            </a:endParaRPr>
          </a:p>
          <a:p>
            <a:pPr algn="just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1" y="200299"/>
            <a:ext cx="5102353" cy="4180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RINKIMAI</a:t>
            </a:r>
            <a:endParaRPr lang="lt-LT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1288282"/>
              </p:ext>
            </p:extLst>
          </p:nvPr>
        </p:nvGraphicFramePr>
        <p:xfrm>
          <a:off x="5477693" y="1770623"/>
          <a:ext cx="5834743" cy="320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55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Kaip</a:t>
            </a:r>
            <a:r>
              <a:rPr lang="en-GB" dirty="0" smtClean="0"/>
              <a:t> </a:t>
            </a:r>
            <a:r>
              <a:rPr lang="en-GB" dirty="0" err="1" smtClean="0"/>
              <a:t>manote</a:t>
            </a:r>
            <a:r>
              <a:rPr lang="en-GB" dirty="0" smtClean="0"/>
              <a:t>, </a:t>
            </a:r>
            <a:r>
              <a:rPr lang="en-GB" dirty="0" err="1" smtClean="0"/>
              <a:t>kiek</a:t>
            </a:r>
            <a:r>
              <a:rPr lang="en-GB" dirty="0" smtClean="0"/>
              <a:t> </a:t>
            </a:r>
            <a:r>
              <a:rPr lang="en-GB" dirty="0" err="1" smtClean="0"/>
              <a:t>jaunimo</a:t>
            </a:r>
            <a:r>
              <a:rPr lang="en-GB" dirty="0" smtClean="0"/>
              <a:t>,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jaunimu</a:t>
            </a:r>
            <a:r>
              <a:rPr lang="en-GB" dirty="0" smtClean="0"/>
              <a:t> </a:t>
            </a:r>
            <a:r>
              <a:rPr lang="en-GB" dirty="0" err="1" smtClean="0"/>
              <a:t>dirban</a:t>
            </a:r>
            <a:r>
              <a:rPr lang="lt-LT" dirty="0" smtClean="0"/>
              <a:t>čių organizacijų, neformalių jaunimo grupių yra panevėžio regione?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3" y="1913977"/>
            <a:ext cx="6718991" cy="4278172"/>
          </a:xfrm>
        </p:spPr>
      </p:pic>
    </p:spTree>
    <p:extLst>
      <p:ext uri="{BB962C8B-B14F-4D97-AF65-F5344CB8AC3E}">
        <p14:creationId xmlns:p14="http://schemas.microsoft.com/office/powerpoint/2010/main" val="33139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Kaip</a:t>
            </a:r>
            <a:r>
              <a:rPr lang="en-GB" dirty="0" smtClean="0"/>
              <a:t> </a:t>
            </a:r>
            <a:r>
              <a:rPr lang="en-GB" dirty="0" err="1" smtClean="0"/>
              <a:t>manote</a:t>
            </a:r>
            <a:r>
              <a:rPr lang="en-GB" dirty="0" smtClean="0"/>
              <a:t>, </a:t>
            </a:r>
            <a:r>
              <a:rPr lang="en-GB" dirty="0" err="1" smtClean="0"/>
              <a:t>kiek</a:t>
            </a:r>
            <a:r>
              <a:rPr lang="en-GB" dirty="0" smtClean="0"/>
              <a:t> </a:t>
            </a:r>
            <a:r>
              <a:rPr lang="lt-LT" dirty="0" smtClean="0"/>
              <a:t>Nemokamų </a:t>
            </a:r>
            <a:r>
              <a:rPr lang="lt-LT" dirty="0"/>
              <a:t>viešų erdvių, tinkamų jaunimo veiklai</a:t>
            </a:r>
            <a:r>
              <a:rPr lang="lt-LT" dirty="0" smtClean="0"/>
              <a:t>,</a:t>
            </a:r>
            <a:r>
              <a:rPr lang="en-GB" dirty="0" smtClean="0"/>
              <a:t> </a:t>
            </a:r>
            <a:r>
              <a:rPr lang="lt-LT" dirty="0" smtClean="0"/>
              <a:t>šiuo metu yra lietuvoje?</a:t>
            </a:r>
            <a:endParaRPr lang="lt-LT" dirty="0"/>
          </a:p>
        </p:txBody>
      </p:sp>
      <p:pic>
        <p:nvPicPr>
          <p:cNvPr id="3074" name="Picture 2" descr="C:\Users\JRD\Downloads\14408353_667413406755194_33871748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16256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2380</TotalTime>
  <Words>587</Words>
  <Application>Microsoft Office PowerPoint</Application>
  <PresentationFormat>Custom</PresentationFormat>
  <Paragraphs>110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JAUNAS ŽMOGUS JAUNIMO POLITIKOJE </vt:lpstr>
      <vt:lpstr>Kaip manote, kiek jaunų žmonių šiuo metu gyvena lietuvoje? </vt:lpstr>
      <vt:lpstr>PowerPoint Presentation</vt:lpstr>
      <vt:lpstr>Kaip manote, kuri iš šiandien susirinkusių savivaldybių, pirmauja pagal jaunimo dalį (lyginant su savivaldybės gyventojų skaičiumi)?</vt:lpstr>
      <vt:lpstr>PowerPoint Presentation</vt:lpstr>
      <vt:lpstr>Kaip manote, kiek procentų jaunų žmonių, dalyvavo seimo rinkimuose 2016 m.?</vt:lpstr>
      <vt:lpstr>PowerPoint Presentation</vt:lpstr>
      <vt:lpstr>Kaip manote, kiek jaunimo, su jaunimu dirbančių organizacijų, neformalių jaunimo grupių yra panevėžio regione?</vt:lpstr>
      <vt:lpstr>Kaip manote, kiek Nemokamų viešų erdvių, tinkamų jaunimo veiklai, šiuo metu yra lietuvoje?</vt:lpstr>
      <vt:lpstr>Kaip manote, į kiek SJRT pasiūlymų (rekomendacijų) 2016 m. atsižvelgė savivaldybės tarybos?</vt:lpstr>
      <vt:lpstr>Kaip manote, į kiek Komisijų, komitetų, darbo grupių lietuvoje per 2016 m. buvo įtraukti jaunimo atstovai (14 – 29 m.) jaunimui aktualiems klausimams nagrinėti?</vt:lpstr>
      <vt:lpstr>Jaunas žmogus – įvairiose srityse</vt:lpstr>
      <vt:lpstr>2017 m. JRD prioritetai</vt:lpstr>
      <vt:lpstr>grAŽIOS DIENOS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Aurimas Skaržinskas</dc:creator>
  <cp:lastModifiedBy>JRD</cp:lastModifiedBy>
  <cp:revision>144</cp:revision>
  <dcterms:created xsi:type="dcterms:W3CDTF">2015-10-16T07:09:45Z</dcterms:created>
  <dcterms:modified xsi:type="dcterms:W3CDTF">2017-03-23T06:34:23Z</dcterms:modified>
</cp:coreProperties>
</file>